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2" r:id="rId2"/>
    <p:sldId id="306" r:id="rId3"/>
    <p:sldId id="579" r:id="rId4"/>
    <p:sldId id="304" r:id="rId5"/>
    <p:sldId id="580" r:id="rId6"/>
    <p:sldId id="475" r:id="rId7"/>
    <p:sldId id="547" r:id="rId8"/>
    <p:sldId id="491" r:id="rId9"/>
    <p:sldId id="528" r:id="rId10"/>
    <p:sldId id="575" r:id="rId11"/>
    <p:sldId id="576" r:id="rId12"/>
    <p:sldId id="577" r:id="rId13"/>
    <p:sldId id="529" r:id="rId14"/>
    <p:sldId id="578" r:id="rId15"/>
    <p:sldId id="581" r:id="rId16"/>
    <p:sldId id="583" r:id="rId17"/>
    <p:sldId id="542" r:id="rId18"/>
    <p:sldId id="545" r:id="rId19"/>
    <p:sldId id="548" r:id="rId20"/>
    <p:sldId id="549" r:id="rId21"/>
    <p:sldId id="550" r:id="rId22"/>
    <p:sldId id="557" r:id="rId23"/>
    <p:sldId id="558" r:id="rId24"/>
    <p:sldId id="559" r:id="rId25"/>
    <p:sldId id="560" r:id="rId26"/>
    <p:sldId id="561" r:id="rId27"/>
    <p:sldId id="551" r:id="rId28"/>
    <p:sldId id="555" r:id="rId29"/>
    <p:sldId id="563" r:id="rId30"/>
    <p:sldId id="562" r:id="rId31"/>
    <p:sldId id="564" r:id="rId32"/>
    <p:sldId id="552" r:id="rId33"/>
    <p:sldId id="554" r:id="rId34"/>
    <p:sldId id="565" r:id="rId35"/>
    <p:sldId id="574" r:id="rId36"/>
    <p:sldId id="553" r:id="rId37"/>
    <p:sldId id="556" r:id="rId38"/>
    <p:sldId id="582" r:id="rId39"/>
    <p:sldId id="566" r:id="rId40"/>
    <p:sldId id="567" r:id="rId41"/>
    <p:sldId id="568" r:id="rId42"/>
    <p:sldId id="569" r:id="rId43"/>
    <p:sldId id="34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7A"/>
    <a:srgbClr val="00B0F0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4FC08-990C-483C-A6A4-6C48ACE1D399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7E2E6-3895-4FE1-AD60-91674578C5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68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primary data management contains three steps – Ingestion, Cleaning and Calculate. Let us understand about each step.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82AB-7318-4030-9DD4-05BF964DD8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3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592"/>
            <a:ext cx="12191999" cy="68514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0757" y="-8885"/>
            <a:ext cx="4261268" cy="6866886"/>
            <a:chOff x="510757" y="-8885"/>
            <a:chExt cx="4261268" cy="6866886"/>
          </a:xfrm>
        </p:grpSpPr>
        <p:grpSp>
          <p:nvGrpSpPr>
            <p:cNvPr id="14" name="Group 13"/>
            <p:cNvGrpSpPr/>
            <p:nvPr/>
          </p:nvGrpSpPr>
          <p:grpSpPr>
            <a:xfrm>
              <a:off x="510757" y="-8885"/>
              <a:ext cx="4261268" cy="6866886"/>
              <a:chOff x="510757" y="-8885"/>
              <a:chExt cx="4261268" cy="686688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0757" y="-8885"/>
                <a:ext cx="4261268" cy="68668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794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43048" y="2666052"/>
                <a:ext cx="4085017" cy="4042017"/>
                <a:chOff x="643048" y="2666052"/>
                <a:chExt cx="4085017" cy="4042017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986" y="6369314"/>
                  <a:ext cx="1445707" cy="33875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708336" y="3662803"/>
                  <a:ext cx="18750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Version 1.0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43048" y="2666052"/>
                  <a:ext cx="4085017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endParaRPr lang="en-US" sz="36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ts val="3400"/>
                    </a:lnSpc>
                  </a:pPr>
                  <a:r>
                    <a:rPr lang="en-US" sz="2800" b="1" spc="300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TRADE</a:t>
                  </a: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61" y="6085545"/>
              <a:ext cx="1040636" cy="6225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 flipH="1">
            <a:off x="501079" y="0"/>
            <a:ext cx="45719" cy="6851409"/>
            <a:chOff x="12120394" y="1"/>
            <a:chExt cx="53539" cy="894576"/>
          </a:xfrm>
        </p:grpSpPr>
        <p:sp>
          <p:nvSpPr>
            <p:cNvPr id="22" name="Rectangle 21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4427" y="1165597"/>
            <a:ext cx="2933927" cy="6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CHART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Score criteria to display Ranks and Scores as per Criteria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8356F0-1E38-8A5C-A75C-A2C73A25105E}"/>
              </a:ext>
            </a:extLst>
          </p:cNvPr>
          <p:cNvSpPr/>
          <p:nvPr/>
        </p:nvSpPr>
        <p:spPr>
          <a:xfrm>
            <a:off x="5176911" y="1150034"/>
            <a:ext cx="1997612" cy="227896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6E4C2-1BDE-B5C7-00B7-D4DE0FBDD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4" y="1521375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2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CHART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 contain subgroups for selection. Choose the criteria and view the score chart for the ‘All States’ group.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92299-FDD2-8C4A-6BED-251A335A7360}"/>
              </a:ext>
            </a:extLst>
          </p:cNvPr>
          <p:cNvSpPr/>
          <p:nvPr/>
        </p:nvSpPr>
        <p:spPr>
          <a:xfrm>
            <a:off x="5128592" y="1249455"/>
            <a:ext cx="2048632" cy="336230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DA095-1FEF-B14A-F933-DAE9BCAA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27" y="2464115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281" y="865574"/>
            <a:ext cx="10492743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CHART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available timeline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E3ECA-71B4-5FC5-F0E7-08C3161B65B7}"/>
              </a:ext>
            </a:extLst>
          </p:cNvPr>
          <p:cNvSpPr/>
          <p:nvPr/>
        </p:nvSpPr>
        <p:spPr>
          <a:xfrm>
            <a:off x="7202658" y="1223889"/>
            <a:ext cx="1420837" cy="108284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CFD6B-8E63-B382-F34B-EED8E31CA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00" y="1517042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MAP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71844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toggle button to switch between the chart and the map. View the map and list of scores by states within a specific period.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B36AC-AE1E-A26D-54A8-8CC6C6C2494A}"/>
              </a:ext>
            </a:extLst>
          </p:cNvPr>
          <p:cNvSpPr/>
          <p:nvPr/>
        </p:nvSpPr>
        <p:spPr>
          <a:xfrm>
            <a:off x="10151980" y="1354685"/>
            <a:ext cx="993913" cy="378856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812D9-1574-3C3A-51C4-1E96A507B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63" y="1521375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MAP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7184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Hover over the map of India to view each state’s specific rank and score.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0AF81-9ED6-9818-FB56-304B44D9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19" y="4760492"/>
            <a:ext cx="159574" cy="16320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94940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MAP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7184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the map size, reset the map, add labels, or download the map using the toolbar.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40EA65-551A-7672-C257-6BE7078EE442}"/>
              </a:ext>
            </a:extLst>
          </p:cNvPr>
          <p:cNvSpPr/>
          <p:nvPr/>
        </p:nvSpPr>
        <p:spPr>
          <a:xfrm>
            <a:off x="10199077" y="3038622"/>
            <a:ext cx="365760" cy="12293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41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MAP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7184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Data value Label, Area Label or both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AB9B6-77FB-4199-70AD-E66248409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94" y="3787903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Profile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72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2687B-C03D-30AF-F58F-92F1D2B7A3C4}"/>
              </a:ext>
            </a:extLst>
          </p:cNvPr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 state and period from the dropdown to view the state-wise profile data of themes, outcome indicators, and enabler indicators.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51529-AB86-423E-6E93-60620CCB79C9}"/>
              </a:ext>
            </a:extLst>
          </p:cNvPr>
          <p:cNvSpPr/>
          <p:nvPr/>
        </p:nvSpPr>
        <p:spPr>
          <a:xfrm>
            <a:off x="4628271" y="1209822"/>
            <a:ext cx="1674055" cy="267286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87F7A-A89A-3324-9F32-0FD9EE98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97" y="2867911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  <a:p>
            <a:pPr>
              <a:lnSpc>
                <a:spcPts val="1800"/>
              </a:lnSpc>
            </a:pPr>
            <a:endParaRPr lang="en-US" b="1" spc="110" dirty="0">
              <a:solidFill>
                <a:srgbClr val="1314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State Profile of Delhi for the year 2024</a:t>
            </a:r>
          </a:p>
        </p:txBody>
      </p:sp>
    </p:spTree>
    <p:extLst>
      <p:ext uri="{BB962C8B-B14F-4D97-AF65-F5344CB8AC3E}">
        <p14:creationId xmlns:p14="http://schemas.microsoft.com/office/powerpoint/2010/main" val="39467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2221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IEMI</a:t>
              </a: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Page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Index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Profile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 States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 and Analysis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Downloads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 the Index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  <a:p>
            <a:pPr>
              <a:lnSpc>
                <a:spcPts val="1800"/>
              </a:lnSpc>
            </a:pPr>
            <a:endParaRPr lang="en-US" b="1" spc="110" dirty="0">
              <a:solidFill>
                <a:srgbClr val="1314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down to view state-wise theme data of IEMI for outcome indicators and enablers.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8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‘Highlights &amp; USP’, and ‘Recommendations’ from the navigation to view it for the selected state.</a:t>
            </a:r>
          </a:p>
        </p:txBody>
      </p:sp>
    </p:spTree>
    <p:extLst>
      <p:ext uri="{BB962C8B-B14F-4D97-AF65-F5344CB8AC3E}">
        <p14:creationId xmlns:p14="http://schemas.microsoft.com/office/powerpoint/2010/main" val="44693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"Compare States" button to compare the current selected state's data with two or more states. This will also directs to the ‘Compare States’ Module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60CF3E-8265-99CD-F14E-657B376B7077}"/>
              </a:ext>
            </a:extLst>
          </p:cNvPr>
          <p:cNvSpPr/>
          <p:nvPr/>
        </p:nvSpPr>
        <p:spPr>
          <a:xfrm>
            <a:off x="9875520" y="1195754"/>
            <a:ext cx="1322363" cy="52652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r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By default, the selected state is displayed as a selection. Add more states to compare by clicking "Select State".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CD12FB-DE03-5871-5347-81F2B079BBD3}"/>
              </a:ext>
            </a:extLst>
          </p:cNvPr>
          <p:cNvSpPr/>
          <p:nvPr/>
        </p:nvSpPr>
        <p:spPr>
          <a:xfrm>
            <a:off x="4529797" y="1505243"/>
            <a:ext cx="3305908" cy="928468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9CC4F-2B0F-F568-CAD6-D40797535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59" y="1989467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6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clicking "Select State“, choose the state for comparison.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85754-06C8-3B46-4D23-C6E9D14F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6" y="3031112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9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‘Time Period’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44C697-CDD0-7C51-4199-B609228B8678}"/>
              </a:ext>
            </a:extLst>
          </p:cNvPr>
          <p:cNvSpPr/>
          <p:nvPr/>
        </p:nvSpPr>
        <p:spPr>
          <a:xfrm>
            <a:off x="5388108" y="861140"/>
            <a:ext cx="1589649" cy="176623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A0C89-ED73-57D3-CB9D-F2B763019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8374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5" y="906626"/>
            <a:ext cx="10492736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PROFILE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to compare the data regarding IEMI rank, scores and IEMI themes.</a:t>
            </a:r>
          </a:p>
        </p:txBody>
      </p:sp>
    </p:spTree>
    <p:extLst>
      <p:ext uri="{BB962C8B-B14F-4D97-AF65-F5344CB8AC3E}">
        <p14:creationId xmlns:p14="http://schemas.microsoft.com/office/powerpoint/2010/main" val="261123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 States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STATES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Compare State module to compare the IEMI Profile of two or three states simultaneously.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D97119-B432-508F-8657-8D186B175C83}"/>
              </a:ext>
            </a:extLst>
          </p:cNvPr>
          <p:cNvSpPr/>
          <p:nvPr/>
        </p:nvSpPr>
        <p:spPr>
          <a:xfrm>
            <a:off x="1235798" y="1505018"/>
            <a:ext cx="3305908" cy="928468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3CA95-91BF-93D0-D425-90A023D29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76" y="1907866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7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STATES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clicking "Select State“, choose the state for comparison.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181AB-B9DD-A177-8969-DDBBADB5B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6" y="3031112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2" y="887687"/>
            <a:ext cx="10591407" cy="595475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50A5F5-CBD4-B65A-35F7-F83F25634E93}"/>
              </a:ext>
            </a:extLst>
          </p:cNvPr>
          <p:cNvGrpSpPr/>
          <p:nvPr/>
        </p:nvGrpSpPr>
        <p:grpSpPr>
          <a:xfrm>
            <a:off x="386195" y="231710"/>
            <a:ext cx="11089513" cy="329395"/>
            <a:chOff x="386195" y="231710"/>
            <a:chExt cx="11089513" cy="3293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C2AB6-B652-D2CD-CEA7-51FCE82838DD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LANDING PAGE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1B0B3-B6D5-E995-42E6-2AE9A3D5A2A7}"/>
                </a:ext>
              </a:extLst>
            </p:cNvPr>
            <p:cNvSpPr txBox="1"/>
            <p:nvPr/>
          </p:nvSpPr>
          <p:spPr>
            <a:xfrm>
              <a:off x="4108371" y="28942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dirty="0"/>
                <a:t>Click on 'Explore' to land on the IEMI Home Page.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6E3AC8C-D511-6772-7103-E3673698DE68}"/>
              </a:ext>
            </a:extLst>
          </p:cNvPr>
          <p:cNvSpPr/>
          <p:nvPr/>
        </p:nvSpPr>
        <p:spPr>
          <a:xfrm>
            <a:off x="5416062" y="5458265"/>
            <a:ext cx="1477107" cy="858129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22244-A34E-3664-3F9E-9FE05E3C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97" y="5970313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STATES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selected State Profiles</a:t>
            </a:r>
          </a:p>
        </p:txBody>
      </p:sp>
    </p:spTree>
    <p:extLst>
      <p:ext uri="{BB962C8B-B14F-4D97-AF65-F5344CB8AC3E}">
        <p14:creationId xmlns:p14="http://schemas.microsoft.com/office/powerpoint/2010/main" val="212231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STATES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Scroll down to view IEMI Theme based comparisons</a:t>
            </a:r>
          </a:p>
        </p:txBody>
      </p:sp>
    </p:spTree>
    <p:extLst>
      <p:ext uri="{BB962C8B-B14F-4D97-AF65-F5344CB8AC3E}">
        <p14:creationId xmlns:p14="http://schemas.microsoft.com/office/powerpoint/2010/main" val="215374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 and Analysis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18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AND ANALYSIS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navigation bar, select Tools and Analyses, and choose Tools for analyses within this module.</a:t>
            </a:r>
          </a:p>
        </p:txBody>
      </p:sp>
    </p:spTree>
    <p:extLst>
      <p:ext uri="{BB962C8B-B14F-4D97-AF65-F5344CB8AC3E}">
        <p14:creationId xmlns:p14="http://schemas.microsoft.com/office/powerpoint/2010/main" val="271931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AND ANALYSIS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 the tool to view the description for calculation.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CB1DF2-96A6-78E5-61D3-F04F5FA2521A}"/>
              </a:ext>
            </a:extLst>
          </p:cNvPr>
          <p:cNvSpPr/>
          <p:nvPr/>
        </p:nvSpPr>
        <p:spPr>
          <a:xfrm>
            <a:off x="1631852" y="3394512"/>
            <a:ext cx="1780479" cy="556592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C1878-3216-B8DA-D517-F3852E19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04" y="3774668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9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AND ANALYSIS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selecting Total Cost of Ownership, learn the methods to calculate it.</a:t>
            </a:r>
          </a:p>
        </p:txBody>
      </p:sp>
    </p:spTree>
    <p:extLst>
      <p:ext uri="{BB962C8B-B14F-4D97-AF65-F5344CB8AC3E}">
        <p14:creationId xmlns:p14="http://schemas.microsoft.com/office/powerpoint/2010/main" val="239150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Downloads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55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‘Downloads’ module from the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27558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Category and Click ‘download’ to download the related documents.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F6796-0ADA-0446-2897-1EDF49000500}"/>
              </a:ext>
            </a:extLst>
          </p:cNvPr>
          <p:cNvSpPr/>
          <p:nvPr/>
        </p:nvSpPr>
        <p:spPr>
          <a:xfrm>
            <a:off x="6907237" y="3824394"/>
            <a:ext cx="1111348" cy="42203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B3D93-3E74-1491-12C6-E4DC7A64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87" y="4050389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 the Index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82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2" y="887687"/>
            <a:ext cx="10591407" cy="595475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50A5F5-CBD4-B65A-35F7-F83F25634E93}"/>
              </a:ext>
            </a:extLst>
          </p:cNvPr>
          <p:cNvGrpSpPr/>
          <p:nvPr/>
        </p:nvGrpSpPr>
        <p:grpSpPr>
          <a:xfrm>
            <a:off x="386195" y="231710"/>
            <a:ext cx="11092444" cy="323165"/>
            <a:chOff x="386195" y="231710"/>
            <a:chExt cx="11092444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C2AB6-B652-D2CD-CEA7-51FCE82838DD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LANDING PAGE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1B0B3-B6D5-E995-42E6-2AE9A3D5A2A7}"/>
                </a:ext>
              </a:extLst>
            </p:cNvPr>
            <p:cNvSpPr txBox="1"/>
            <p:nvPr/>
          </p:nvSpPr>
          <p:spPr>
            <a:xfrm>
              <a:off x="4111302" y="28319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dirty="0"/>
                <a:t>Click ‘IEMI icon' to land on the IEMI homepage.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6097CAB-4FED-ABC5-DFEA-D42A0F084356}"/>
              </a:ext>
            </a:extLst>
          </p:cNvPr>
          <p:cNvSpPr/>
          <p:nvPr/>
        </p:nvSpPr>
        <p:spPr>
          <a:xfrm>
            <a:off x="5136013" y="716552"/>
            <a:ext cx="2093843" cy="2325289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6AC5A-BC81-14C0-9F74-F0AF6F455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06" y="1625185"/>
            <a:ext cx="261892" cy="2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‘About the Index’ module from the Navigation bar. </a:t>
            </a:r>
          </a:p>
        </p:txBody>
      </p:sp>
    </p:spTree>
    <p:extLst>
      <p:ext uri="{BB962C8B-B14F-4D97-AF65-F5344CB8AC3E}">
        <p14:creationId xmlns:p14="http://schemas.microsoft.com/office/powerpoint/2010/main" val="233865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0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INDEX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 category to view its description.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90863-EE81-B727-F9B8-70300C4A969F}"/>
              </a:ext>
            </a:extLst>
          </p:cNvPr>
          <p:cNvSpPr/>
          <p:nvPr/>
        </p:nvSpPr>
        <p:spPr>
          <a:xfrm>
            <a:off x="2419643" y="4267996"/>
            <a:ext cx="1941341" cy="2487129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77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INDEX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Selecting IEMI structure, view description about IEMI.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30264-E986-CD07-A4E9-6C24CA93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97" y="2545716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3458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Page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7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7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31580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IEMI and Its Three Themes.</a:t>
            </a:r>
          </a:p>
        </p:txBody>
      </p:sp>
    </p:spTree>
    <p:extLst>
      <p:ext uri="{BB962C8B-B14F-4D97-AF65-F5344CB8AC3E}">
        <p14:creationId xmlns:p14="http://schemas.microsoft.com/office/powerpoint/2010/main" val="18869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07975" y="318346"/>
            <a:ext cx="7667733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downward arrow icon to view ‘Outcome and Enabler indicators’ for selected themes.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F5C4-A3D3-6DB6-2F8C-95B740A68785}"/>
              </a:ext>
            </a:extLst>
          </p:cNvPr>
          <p:cNvSpPr/>
          <p:nvPr/>
        </p:nvSpPr>
        <p:spPr>
          <a:xfrm>
            <a:off x="7580243" y="1578558"/>
            <a:ext cx="2994992" cy="55504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86B69-BBDF-83CF-C964-51F23A0AC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154" y="1856078"/>
            <a:ext cx="159574" cy="1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7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3458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Index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68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INDEX CHART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'Explore Index' module to view the scores and ranks of all Indian states based on IEMI and its themes within the selected time period.</a:t>
            </a:r>
          </a:p>
        </p:txBody>
      </p:sp>
    </p:spTree>
    <p:extLst>
      <p:ext uri="{BB962C8B-B14F-4D97-AF65-F5344CB8AC3E}">
        <p14:creationId xmlns:p14="http://schemas.microsoft.com/office/powerpoint/2010/main" val="384306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Dissemination Presentation- MauStats Platform r1</Template>
  <TotalTime>1373</TotalTime>
  <Words>622</Words>
  <Application>Microsoft Office PowerPoint</Application>
  <PresentationFormat>Widescreen</PresentationFormat>
  <Paragraphs>96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shashvindu jha</cp:lastModifiedBy>
  <cp:revision>27</cp:revision>
  <dcterms:created xsi:type="dcterms:W3CDTF">2024-03-04T11:13:04Z</dcterms:created>
  <dcterms:modified xsi:type="dcterms:W3CDTF">2024-07-31T13:35:31Z</dcterms:modified>
</cp:coreProperties>
</file>